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311" r:id="rId4"/>
    <p:sldId id="316" r:id="rId5"/>
    <p:sldId id="260" r:id="rId6"/>
    <p:sldId id="321" r:id="rId7"/>
    <p:sldId id="320" r:id="rId8"/>
    <p:sldId id="324" r:id="rId9"/>
    <p:sldId id="262" r:id="rId10"/>
    <p:sldId id="263" r:id="rId11"/>
    <p:sldId id="264" r:id="rId12"/>
    <p:sldId id="315" r:id="rId13"/>
    <p:sldId id="266" r:id="rId14"/>
    <p:sldId id="313" r:id="rId15"/>
    <p:sldId id="265" r:id="rId16"/>
    <p:sldId id="318" r:id="rId17"/>
    <p:sldId id="319" r:id="rId18"/>
    <p:sldId id="267" r:id="rId19"/>
    <p:sldId id="271" r:id="rId20"/>
    <p:sldId id="268" r:id="rId21"/>
    <p:sldId id="269" r:id="rId22"/>
    <p:sldId id="270" r:id="rId23"/>
    <p:sldId id="273" r:id="rId24"/>
    <p:sldId id="328" r:id="rId25"/>
    <p:sldId id="329" r:id="rId26"/>
    <p:sldId id="330" r:id="rId27"/>
    <p:sldId id="284" r:id="rId28"/>
    <p:sldId id="32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21" autoAdjust="0"/>
  </p:normalViewPr>
  <p:slideViewPr>
    <p:cSldViewPr>
      <p:cViewPr varScale="1">
        <p:scale>
          <a:sx n="72" d="100"/>
          <a:sy n="72" d="100"/>
        </p:scale>
        <p:origin x="-1685" y="-91"/>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3/2/2017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variants/genes is acceptable.</a:t>
            </a:r>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a:p>
            <a:r>
              <a:rPr lang="en-US" dirty="0" smtClean="0">
                <a:solidFill>
                  <a:srgbClr val="FF0000"/>
                </a:solidFill>
              </a:rPr>
              <a:t>WE  WANT TO HANG ALL FEATURES RELEVANT TO INTRINSIC GENO FROM THE TG INSERTION – BECAUSE THIS IS THE SA.</a:t>
            </a:r>
          </a:p>
          <a:p>
            <a:r>
              <a:rPr lang="en-US" dirty="0" smtClean="0">
                <a:solidFill>
                  <a:srgbClr val="FF0000"/>
                </a:solidFill>
              </a:rPr>
              <a:t>AND JUSTIFIES HANGING THE TG DIRECTLY FROM THE GENOTYPE – AS AN ENTITY SEPARATE FROM THE INTRINSIC GENE PARTONOMY (WHICH IS CAPTURED IN THE TG INSERTION), BUT  STILL PART OF THE INTRINSIC GENOTYPE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22</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Very outdated</a:t>
            </a:r>
            <a:r>
              <a:rPr lang="en-US" baseline="0" dirty="0" smtClean="0"/>
              <a:t> – need to update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25</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locus that 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27</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7</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matter to biologists when assessing the causal elements behind a phenotype.</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9</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3/2/2017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3/2/2017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3/2/2017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3/2/2017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3/2/2017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3/2/2017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3/2/2017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3/2/2017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3/2/2017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3/2/2017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3/2/2017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3/2/2017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MGI/2-27-17%20MGI.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Flybase/2-27-17%20Flybas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narch-initiative/dipper/blob/master/docs/ZFIN/2-27-17%20ZFIN%20Jax.jp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76200"/>
            <a:ext cx="8458200" cy="1143000"/>
          </a:xfrm>
        </p:spPr>
        <p:txBody>
          <a:bodyPr>
            <a:no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1: Phenotype Annotation Diversity</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8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8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191472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391599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42627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22051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3964414"/>
            <a:ext cx="995530" cy="694992"/>
          </a:xfrm>
          <a:prstGeom prst="rect">
            <a:avLst/>
          </a:prstGeom>
        </p:spPr>
      </p:pic>
      <p:cxnSp>
        <p:nvCxnSpPr>
          <p:cNvPr id="29" name="Straight Arrow Connector 28"/>
          <p:cNvCxnSpPr/>
          <p:nvPr/>
        </p:nvCxnSpPr>
        <p:spPr>
          <a:xfrm>
            <a:off x="2707213" y="440889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20636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47247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270866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00947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01217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271194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46360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489126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51342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838200"/>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01861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175260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392362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02256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0"/>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193948" y="5867400"/>
            <a:ext cx="8689553" cy="769441"/>
          </a:xfrm>
          <a:prstGeom prst="rect">
            <a:avLst/>
          </a:prstGeom>
          <a:noFill/>
        </p:spPr>
        <p:txBody>
          <a:bodyPr wrap="square" rtlCol="0">
            <a:spAutoFit/>
          </a:bodyPr>
          <a:lstStyle/>
          <a:p>
            <a:pPr algn="ctr"/>
            <a:r>
              <a:rPr lang="en-US" sz="1100" dirty="0" smtClean="0">
                <a:solidFill>
                  <a:srgbClr val="C00000"/>
                </a:solidFill>
                <a:latin typeface="Times New Roman" panose="02020603050405020304" pitchFamily="18" charset="0"/>
                <a:cs typeface="Times New Roman" panose="02020603050405020304" pitchFamily="18" charset="0"/>
              </a:rPr>
              <a:t>* Propagation up a genotype is not yet performed, as all sources assert phenotype associations on thee highest level of the genotype they represent in their data.  So propagation up a genotype would only happen if a separate source for the same species asserts phenotypes at a different level, where there may be an assertion on a variant allele from Source A that could get propagated to a complete genotype containing this variant in Source B.  But as noted later for propagation ‘down’ genotypes, we may not want to propagate to complex genotypes where more than one gene is affected.</a:t>
            </a:r>
            <a:endParaRPr lang="en-US" sz="11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Here it 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[TL]</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09954" y="6096000"/>
            <a:ext cx="615553" cy="307777"/>
          </a:xfrm>
          <a:prstGeom prst="rect">
            <a:avLst/>
          </a:prstGeom>
          <a:noFill/>
        </p:spPr>
        <p:txBody>
          <a:bodyPr wrap="none" rtlCol="0">
            <a:spAutoFit/>
          </a:bodyPr>
          <a:lstStyle/>
          <a:p>
            <a:r>
              <a:rPr lang="en-US" sz="1400" b="1" dirty="0" smtClean="0"/>
              <a:t>genes</a:t>
            </a:r>
            <a:endParaRPr lang="en-US" sz="1400" b="1" dirty="0"/>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smtClean="0">
                <a:latin typeface="Times New Roman" panose="02020603050405020304" pitchFamily="18" charset="0"/>
                <a:cs typeface="Times New Roman" panose="02020603050405020304" pitchFamily="18" charset="0"/>
              </a:rPr>
              <a:t>cypher, OWL reasoning (property chains, SWRL rules), programmatic)</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7008486" y="3009088"/>
            <a:ext cx="1830714" cy="1815882"/>
          </a:xfrm>
          <a:prstGeom prst="rect">
            <a:avLst/>
          </a:prstGeom>
        </p:spPr>
        <p:txBody>
          <a:bodyPr wrap="square">
            <a:spAutoFit/>
          </a:bodyPr>
          <a:lstStyle/>
          <a:p>
            <a:pPr algn="ctr"/>
            <a:r>
              <a:rPr lang="en-US" sz="1400" i="1" dirty="0" smtClean="0">
                <a:solidFill>
                  <a:srgbClr val="C00000"/>
                </a:solidFill>
                <a:latin typeface="Times New Roman" panose="02020603050405020304" pitchFamily="18" charset="0"/>
                <a:cs typeface="Times New Roman" panose="02020603050405020304" pitchFamily="18" charset="0"/>
              </a:rPr>
              <a:t>Specifics of model here are outdated, but high level view of domains is accurate. </a:t>
            </a:r>
            <a:r>
              <a:rPr lang="en-US" sz="1400" dirty="0"/>
              <a:t>Updated complete global model diagrams </a:t>
            </a:r>
            <a:r>
              <a:rPr lang="en-US" sz="1400" dirty="0">
                <a:hlinkClick r:id="rId4"/>
              </a:rPr>
              <a:t>here</a:t>
            </a:r>
            <a:r>
              <a:rPr lang="en-US" sz="1400" dirty="0"/>
              <a:t>. </a:t>
            </a:r>
          </a:p>
          <a:p>
            <a:pPr algn="ctr"/>
            <a:endParaRPr lang="en-US" sz="14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and features variant in their </a:t>
            </a:r>
            <a:r>
              <a:rPr lang="en-US" sz="1800" u="sng" dirty="0" smtClean="0">
                <a:latin typeface="Times New Roman" panose="02020603050405020304" pitchFamily="18" charset="0"/>
                <a:cs typeface="Times New Roman" panose="02020603050405020304" pitchFamily="18" charset="0"/>
              </a:rPr>
              <a:t>expression</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 genomic position, copy number, etc.</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relationships to  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549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brushm\AppData\Roaming\PixelMetrics\CaptureWiz\Temp\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359" y="1226295"/>
            <a:ext cx="8286750"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sers\brushm\AppData\Roaming\PixelMetrics\CaptureWiz\Temp\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718" y="1158240"/>
            <a:ext cx="5679282" cy="5279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71600" y="1767840"/>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244" y="4872990"/>
            <a:ext cx="4123556"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53268"/>
            <a:ext cx="7618674" cy="50383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7240" y="250063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5246742"/>
            <a:ext cx="3132956" cy="123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90750" y="3244334"/>
            <a:ext cx="4762500" cy="369332"/>
          </a:xfrm>
          <a:prstGeom prst="rect">
            <a:avLst/>
          </a:prstGeom>
        </p:spPr>
        <p:txBody>
          <a:bodyPr wrap="square">
            <a:spAutoFit/>
          </a:bodyPr>
          <a:lstStyle/>
          <a:p>
            <a:pPr algn="ctr"/>
            <a:r>
              <a:rPr lang="en-US" dirty="0" smtClean="0">
                <a:solidFill>
                  <a:srgbClr val="C00000"/>
                </a:solidFill>
              </a:rPr>
              <a:t>See jpg version of several examples  </a:t>
            </a:r>
            <a:r>
              <a:rPr lang="en-US" dirty="0" smtClean="0">
                <a:solidFill>
                  <a:srgbClr val="C00000"/>
                </a:solidFill>
                <a:hlinkClick r:id="rId3"/>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772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(Intrinsic) 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a:t>
            </a:r>
            <a:r>
              <a:rPr lang="en-US" sz="2000" dirty="0"/>
              <a:t>gene </a:t>
            </a:r>
            <a:r>
              <a:rPr lang="en-US" sz="2000" dirty="0" smtClean="0"/>
              <a:t>locus (region) 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Allele: </a:t>
            </a:r>
            <a:r>
              <a:rPr lang="en-US" sz="2000" dirty="0"/>
              <a:t>An sequence variant of a defined genetic locus that contains a 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allele: </a:t>
            </a:r>
            <a:r>
              <a:rPr lang="en-US" sz="2000" dirty="0" smtClean="0"/>
              <a:t>An allele of a gene locus</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Concepts for AGR Associations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Concepts for AGR Associations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genotype 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Annotation</a:t>
            </a:r>
            <a:r>
              <a:rPr lang="en-US" sz="2400" dirty="0" smtClean="0">
                <a:latin typeface="Times New Roman" panose="02020603050405020304" pitchFamily="18" charset="0"/>
                <a:cs typeface="Times New Roman" panose="02020603050405020304" pitchFamily="18" charset="0"/>
              </a:rPr>
              <a:t>: provide terms for annotation of curated variant 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Core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44623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44296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3615501" y="5292432"/>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331090" y="6365544"/>
            <a:ext cx="846738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fgf3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Core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2400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362200"/>
            <a:ext cx="31242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single locus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352800"/>
            <a:ext cx="2131231"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for a single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3" y="6019800"/>
            <a:ext cx="2422888"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fgf3</a:t>
            </a:r>
            <a:r>
              <a:rPr lang="en-US" sz="1600" i="1" baseline="30000" dirty="0" smtClean="0">
                <a:latin typeface="Times New Roman" panose="02020603050405020304" pitchFamily="18" charset="0"/>
                <a:cs typeface="Times New Roman" panose="02020603050405020304" pitchFamily="18" charset="0"/>
              </a:rPr>
              <a:t>t24149 / +</a:t>
            </a:r>
            <a:r>
              <a:rPr lang="en-US" sz="1600" i="1" dirty="0" smtClean="0">
                <a:latin typeface="Times New Roman" panose="02020603050405020304" pitchFamily="18" charset="0"/>
                <a:cs typeface="Times New Roman" panose="02020603050405020304" pitchFamily="18" charset="0"/>
              </a:rPr>
              <a:t> (AB</a:t>
            </a:r>
            <a:r>
              <a:rPr lang="en-US" sz="1600" i="1" dirty="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 / +</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      |     t29149</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    |    fgf3</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 / +</a:t>
            </a:r>
            <a:endParaRPr lang="en-US" sz="1600" i="1"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9566" y="5334000"/>
            <a:ext cx="2369834"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8874" y="4419600"/>
            <a:ext cx="2609126" cy="492443"/>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extent of genomic sequence that contains a sequence alteration</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805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738" y="1822329"/>
            <a:ext cx="2641458" cy="4601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Extrinsic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2" y="2529840"/>
            <a:ext cx="3288753"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in a cell or organism whose expression is transiently increased or decreased  through gene-specific interventions in 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564988"/>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whose expression is targeted by gene-specific 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0" y="1747827"/>
            <a:ext cx="3304265"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or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33237" y="5945734"/>
            <a:ext cx="2914799"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genetic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525802" y="1752600"/>
            <a:ext cx="3287526" cy="656590"/>
          </a:xfrm>
          <a:prstGeom prst="rect">
            <a:avLst/>
          </a:prstGeom>
        </p:spPr>
        <p:txBody>
          <a:bodyPr wrap="square">
            <a:spAutoFit/>
          </a:bodyPr>
          <a:lstStyle/>
          <a:p>
            <a:pPr algn="ctr">
              <a:lnSpc>
                <a:spcPts val="2200"/>
              </a:lnSpc>
            </a:pP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TL</a:t>
            </a:r>
            <a:r>
              <a:rPr lang="en-US" sz="1600" i="1" dirty="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p>
          <a:p>
            <a:pPr algn="ctr">
              <a:lnSpc>
                <a:spcPts val="22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smtClean="0">
                <a:latin typeface="Times New Roman" panose="02020603050405020304" pitchFamily="18" charset="0"/>
                <a:cs typeface="Times New Roman" panose="02020603050405020304" pitchFamily="18" charset="0"/>
              </a:rPr>
              <a:t>; 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532720" y="2819400"/>
            <a:ext cx="3287526" cy="335989"/>
          </a:xfrm>
          <a:prstGeom prst="rect">
            <a:avLst/>
          </a:prstGeom>
        </p:spPr>
        <p:txBody>
          <a:bodyPr wrap="square">
            <a:spAutoFit/>
          </a:bodyPr>
          <a:lstStyle/>
          <a:p>
            <a:pPr algn="ctr">
              <a:lnSpc>
                <a:spcPts val="19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532720" y="3778811"/>
            <a:ext cx="3287526" cy="335989"/>
          </a:xfrm>
          <a:prstGeom prst="rect">
            <a:avLst/>
          </a:prstGeom>
        </p:spPr>
        <p:txBody>
          <a:bodyPr wrap="square">
            <a:spAutoFit/>
          </a:bodyPr>
          <a:lstStyle/>
          <a:p>
            <a:pPr algn="ctr">
              <a:lnSpc>
                <a:spcPts val="19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843584" y="6050498"/>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zic2a     </a:t>
            </a:r>
            <a:r>
              <a:rPr lang="en-US" sz="1600" dirty="0" smtClean="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cdkn1ca </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410200" y="4951611"/>
            <a:ext cx="3857624" cy="335989"/>
          </a:xfrm>
          <a:prstGeom prst="rect">
            <a:avLst/>
          </a:prstGeom>
        </p:spPr>
        <p:txBody>
          <a:bodyPr wrap="square">
            <a:spAutoFit/>
          </a:bodyPr>
          <a:lstStyle/>
          <a:p>
            <a:pPr algn="ctr">
              <a:lnSpc>
                <a:spcPts val="19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dirty="0">
              <a:latin typeface="Times New Roman" panose="02020603050405020304" pitchFamily="18" charset="0"/>
              <a:cs typeface="Times New Roman" panose="02020603050405020304" pitchFamily="18" charset="0"/>
            </a:endParaRPr>
          </a:p>
        </p:txBody>
      </p:sp>
      <p:sp>
        <p:nvSpPr>
          <p:cNvPr id="25" name="Rectangle 24"/>
          <p:cNvSpPr/>
          <p:nvPr/>
        </p:nvSpPr>
        <p:spPr>
          <a:xfrm>
            <a:off x="381000" y="4722393"/>
            <a:ext cx="2819400"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knockdown reagents in an experiment. </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6346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more complete and connected model of genetic variation relative to other data </a:t>
            </a:r>
            <a:r>
              <a:rPr lang="en-US" dirty="0" smtClean="0">
                <a:latin typeface="Times New Roman" panose="02020603050405020304" pitchFamily="18" charset="0"/>
                <a:cs typeface="Times New Roman" panose="02020603050405020304" pitchFamily="18" charset="0"/>
              </a:rPr>
              <a:t>models – 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partonomic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or 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42902</TotalTime>
  <Words>3984</Words>
  <Application>Microsoft Office PowerPoint</Application>
  <PresentationFormat>On-screen Show (4:3)</PresentationFormat>
  <Paragraphs>401</Paragraphs>
  <Slides>28</Slides>
  <Notes>26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The Genotype Ontology</vt:lpstr>
      <vt:lpstr>GENO Overview</vt:lpstr>
      <vt:lpstr>PowerPoint Presentation</vt:lpstr>
      <vt:lpstr>GENO Overview</vt:lpstr>
      <vt:lpstr>PowerPoint Presentation</vt:lpstr>
      <vt:lpstr>The Core Genotype Partonomy</vt:lpstr>
      <vt:lpstr>PowerPoint Presentation</vt:lpstr>
      <vt:lpstr>Extrinsic Genotype Partonomy</vt:lpstr>
      <vt:lpstr>Summary</vt:lpstr>
      <vt:lpstr>Use Case 1: Phenotype Annotation Diversity</vt:lpstr>
      <vt:lpstr>Use Case 2: Phenotype Propagation</vt:lpstr>
      <vt:lpstr>Phenotype Propagation ‘Down’ an Intrinsic Genotype</vt:lpstr>
      <vt:lpstr>PowerPoint Presentation</vt:lpstr>
      <vt:lpstr>Phenotype Propagation ‘Down’ an Extrinsic Genotype</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Flybase</vt:lpstr>
      <vt:lpstr>Data Example: ZFIN</vt:lpstr>
      <vt:lpstr>Key Concepts for AGR Associations</vt:lpstr>
      <vt:lpstr>Key Concepts for AGR Associations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124</cp:revision>
  <dcterms:created xsi:type="dcterms:W3CDTF">2016-02-11T01:11:13Z</dcterms:created>
  <dcterms:modified xsi:type="dcterms:W3CDTF">2017-03-09T17:33:17Z</dcterms:modified>
</cp:coreProperties>
</file>